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5" r:id="rId1"/>
  </p:sldMasterIdLst>
  <p:notesMasterIdLst>
    <p:notesMasterId r:id="rId19"/>
  </p:notesMasterIdLst>
  <p:sldIdLst>
    <p:sldId id="256" r:id="rId2"/>
    <p:sldId id="275" r:id="rId3"/>
    <p:sldId id="280" r:id="rId4"/>
    <p:sldId id="276" r:id="rId5"/>
    <p:sldId id="281" r:id="rId6"/>
    <p:sldId id="259" r:id="rId7"/>
    <p:sldId id="260" r:id="rId8"/>
    <p:sldId id="282" r:id="rId9"/>
    <p:sldId id="262" r:id="rId10"/>
    <p:sldId id="263" r:id="rId11"/>
    <p:sldId id="264" r:id="rId12"/>
    <p:sldId id="265" r:id="rId13"/>
    <p:sldId id="266" r:id="rId14"/>
    <p:sldId id="267" r:id="rId15"/>
    <p:sldId id="279" r:id="rId16"/>
    <p:sldId id="278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8"/>
    <p:restoredTop sz="88202"/>
  </p:normalViewPr>
  <p:slideViewPr>
    <p:cSldViewPr snapToGrid="0">
      <p:cViewPr varScale="1">
        <p:scale>
          <a:sx n="108" d="100"/>
          <a:sy n="108" d="100"/>
        </p:scale>
        <p:origin x="8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870D09-2D44-CF43-A5AD-117570EBA516}" type="datetimeFigureOut">
              <a:rPr lang="en-US" smtClean="0"/>
              <a:t>11/7/24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D4064B-EE0B-3F45-91FF-E9F9841C9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52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D4064B-EE0B-3F45-91FF-E9F9841C972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23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D4064B-EE0B-3F45-91FF-E9F9841C972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10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348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735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75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734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35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23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5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607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51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021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7115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166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8999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655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934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48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59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EE207-DF27-209C-449D-06FA09394D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5969" y="4553712"/>
            <a:ext cx="8288032" cy="1096316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GB" sz="3400" b="1" i="1">
                <a:effectLst/>
                <a:latin typeface="Apple Braille" pitchFamily="2" charset="0"/>
                <a:cs typeface="APPLE CHANCERY" panose="03020702040506060504" pitchFamily="66" charset="-79"/>
              </a:rPr>
              <a:t>Training manual</a:t>
            </a:r>
            <a:br>
              <a:rPr lang="en-IN" sz="3400" b="1">
                <a:effectLst/>
                <a:latin typeface="Apple Braille" pitchFamily="2" charset="0"/>
              </a:rPr>
            </a:br>
            <a:endParaRPr lang="en-US" sz="3400">
              <a:latin typeface="Apple Braille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3B5391-D08B-1D0D-B64C-2CFF44D1CA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5969" y="5293769"/>
            <a:ext cx="8288032" cy="46912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An initiative by Glorious SKBRC alumni association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8951E2-C4A5-B2FD-D4F2-688392503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198" y="934222"/>
            <a:ext cx="6733572" cy="329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692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A4D2C-8C83-081D-8C3E-A102A1971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116" y="1527521"/>
            <a:ext cx="8596668" cy="1320800"/>
          </a:xfrm>
        </p:spPr>
        <p:txBody>
          <a:bodyPr/>
          <a:lstStyle/>
          <a:p>
            <a:r>
              <a:rPr lang="en-US" dirty="0"/>
              <a:t>Introduction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7A733-6C64-3F7F-EC5D-F3305EDDA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69405"/>
            <a:ext cx="8596668" cy="3880773"/>
          </a:xfrm>
        </p:spPr>
        <p:txBody>
          <a:bodyPr/>
          <a:lstStyle/>
          <a:p>
            <a:r>
              <a:rPr lang="en-GB" dirty="0"/>
              <a:t>GSAA thought the youth should not depend on their parents for higher education costs.</a:t>
            </a:r>
          </a:p>
          <a:p>
            <a:r>
              <a:rPr lang="en-GB" dirty="0"/>
              <a:t>A student should be able to earn enough to support their education with fewer hours of work.</a:t>
            </a:r>
          </a:p>
          <a:p>
            <a:r>
              <a:rPr lang="en-GB" dirty="0"/>
              <a:t>The scarcity of avenues supporting this motivated us to take an initiative to help our students.</a:t>
            </a:r>
          </a:p>
          <a:p>
            <a:r>
              <a:rPr lang="en-GB" dirty="0"/>
              <a:t>In order to accomplish this goal, this training process will try to make the students focussed, dynamic and self-reliant.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2431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89795A-9856-F8D4-8003-F0A52F0D60FD}"/>
              </a:ext>
            </a:extLst>
          </p:cNvPr>
          <p:cNvSpPr txBox="1">
            <a:spLocks/>
          </p:cNvSpPr>
          <p:nvPr/>
        </p:nvSpPr>
        <p:spPr>
          <a:xfrm>
            <a:off x="504931" y="1659837"/>
            <a:ext cx="10131425" cy="2806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5E89D18-7D40-E340-9885-B613D7C1A795}"/>
              </a:ext>
            </a:extLst>
          </p:cNvPr>
          <p:cNvSpPr txBox="1">
            <a:spLocks/>
          </p:cNvSpPr>
          <p:nvPr/>
        </p:nvSpPr>
        <p:spPr>
          <a:xfrm>
            <a:off x="790502" y="1659837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dirty="0"/>
              <a:t>Salesmanship 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662EF72-E114-C705-2BC6-C9AADCDA0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69405"/>
            <a:ext cx="8596668" cy="3880773"/>
          </a:xfrm>
        </p:spPr>
        <p:txBody>
          <a:bodyPr/>
          <a:lstStyle/>
          <a:p>
            <a:r>
              <a:rPr lang="en-US" dirty="0"/>
              <a:t>Skill to persuade someone to buy a product or service for a price 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8237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617BE-12B5-A642-9AFB-FB7A73658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22518"/>
            <a:ext cx="8985495" cy="1320800"/>
          </a:xfrm>
        </p:spPr>
        <p:txBody>
          <a:bodyPr/>
          <a:lstStyle/>
          <a:p>
            <a:r>
              <a:rPr lang="en-US" dirty="0"/>
              <a:t>Characteristics of a </a:t>
            </a:r>
            <a:r>
              <a:rPr lang="en-GB" dirty="0"/>
              <a:t>successful </a:t>
            </a:r>
            <a:r>
              <a:rPr lang="en-US" dirty="0"/>
              <a:t>salesman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12DC4-0172-611A-A8E2-F5E86597D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12074"/>
            <a:ext cx="8596668" cy="3880773"/>
          </a:xfrm>
        </p:spPr>
        <p:txBody>
          <a:bodyPr/>
          <a:lstStyle/>
          <a:p>
            <a:r>
              <a:rPr lang="en-US" dirty="0"/>
              <a:t>Presentable </a:t>
            </a:r>
          </a:p>
          <a:p>
            <a:r>
              <a:rPr lang="en-US" dirty="0"/>
              <a:t>Initiative</a:t>
            </a:r>
          </a:p>
          <a:p>
            <a:r>
              <a:rPr lang="en-US" dirty="0"/>
              <a:t>Dynamic nature</a:t>
            </a:r>
          </a:p>
          <a:p>
            <a:r>
              <a:rPr lang="en-US" dirty="0"/>
              <a:t>Communication skills</a:t>
            </a:r>
            <a:endParaRPr lang="en-GB" dirty="0"/>
          </a:p>
          <a:p>
            <a:r>
              <a:rPr lang="en-US" dirty="0"/>
              <a:t>Empathetic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984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16712B1-14CD-B60B-3BE2-9D8D50D7C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484" y="2412596"/>
            <a:ext cx="10131425" cy="3649133"/>
          </a:xfrm>
        </p:spPr>
        <p:txBody>
          <a:bodyPr>
            <a:normAutofit/>
          </a:bodyPr>
          <a:lstStyle/>
          <a:p>
            <a:r>
              <a:rPr lang="en-GB" dirty="0"/>
              <a:t>Features </a:t>
            </a:r>
          </a:p>
          <a:p>
            <a:r>
              <a:rPr lang="en-GB" dirty="0"/>
              <a:t>Life and utility</a:t>
            </a:r>
          </a:p>
          <a:p>
            <a:r>
              <a:rPr lang="en-GB" dirty="0"/>
              <a:t>Operational convenience </a:t>
            </a:r>
          </a:p>
          <a:p>
            <a:r>
              <a:rPr lang="en-GB" dirty="0"/>
              <a:t>Differential benefit to the competition </a:t>
            </a:r>
          </a:p>
          <a:p>
            <a:r>
              <a:rPr lang="en-GB" dirty="0"/>
              <a:t>Cost to benefit ratio</a:t>
            </a:r>
          </a:p>
          <a:p>
            <a:r>
              <a:rPr lang="en-US" dirty="0"/>
              <a:t>Green products</a:t>
            </a:r>
          </a:p>
          <a:p>
            <a:pPr lvl="1"/>
            <a:r>
              <a:rPr lang="en-US" sz="1800" dirty="0"/>
              <a:t>Solar roof</a:t>
            </a:r>
          </a:p>
          <a:p>
            <a:pPr lvl="1"/>
            <a:r>
              <a:rPr lang="en-US" sz="1800" dirty="0"/>
              <a:t>Organic waste management products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7A3F575-3D43-D74B-72C1-F54044C5C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56" y="1575016"/>
            <a:ext cx="8985495" cy="1320800"/>
          </a:xfrm>
        </p:spPr>
        <p:txBody>
          <a:bodyPr/>
          <a:lstStyle/>
          <a:p>
            <a:r>
              <a:rPr lang="en-GB" dirty="0"/>
              <a:t>Know your product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201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F419-923A-7C65-DBB9-E472CABB4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42074"/>
            <a:ext cx="8596668" cy="1320800"/>
          </a:xfrm>
        </p:spPr>
        <p:txBody>
          <a:bodyPr/>
          <a:lstStyle/>
          <a:p>
            <a:r>
              <a:rPr lang="en-US" dirty="0"/>
              <a:t>Know your customer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83160-4812-F4DB-9465-2F3FE21ED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59113"/>
            <a:ext cx="8596668" cy="3880773"/>
          </a:xfrm>
        </p:spPr>
        <p:txBody>
          <a:bodyPr/>
          <a:lstStyle/>
          <a:p>
            <a:r>
              <a:rPr lang="en-US" dirty="0"/>
              <a:t>Individuals</a:t>
            </a:r>
          </a:p>
          <a:p>
            <a:r>
              <a:rPr lang="en-US" dirty="0"/>
              <a:t>Institutions</a:t>
            </a:r>
          </a:p>
          <a:p>
            <a:r>
              <a:rPr lang="en-US" dirty="0"/>
              <a:t>Government agencies</a:t>
            </a:r>
          </a:p>
        </p:txBody>
      </p:sp>
    </p:spTree>
    <p:extLst>
      <p:ext uri="{BB962C8B-B14F-4D97-AF65-F5344CB8AC3E}">
        <p14:creationId xmlns:p14="http://schemas.microsoft.com/office/powerpoint/2010/main" val="405565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2C446-74EA-DDB6-3846-B1574D241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52551"/>
            <a:ext cx="8596668" cy="1320800"/>
          </a:xfrm>
        </p:spPr>
        <p:txBody>
          <a:bodyPr/>
          <a:lstStyle/>
          <a:p>
            <a:r>
              <a:rPr lang="en-US" dirty="0"/>
              <a:t>Know your competitors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952F8-BD27-3760-A7DD-BFD77D832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33964"/>
            <a:ext cx="8596668" cy="3880773"/>
          </a:xfrm>
        </p:spPr>
        <p:txBody>
          <a:bodyPr/>
          <a:lstStyle/>
          <a:p>
            <a:r>
              <a:rPr lang="en-US" dirty="0"/>
              <a:t>Solar roof </a:t>
            </a:r>
          </a:p>
          <a:p>
            <a:pPr lvl="1"/>
            <a:r>
              <a:rPr lang="en-US" dirty="0"/>
              <a:t>As this is a subsidized program by the government, there is no direct competition</a:t>
            </a:r>
          </a:p>
          <a:p>
            <a:r>
              <a:rPr lang="en-US" dirty="0"/>
              <a:t>Organic waste management products</a:t>
            </a:r>
          </a:p>
          <a:p>
            <a:pPr lvl="1"/>
            <a:r>
              <a:rPr lang="en-US" dirty="0"/>
              <a:t>As this is a unique nonthermal product, there is little to no competition.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971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55528BA-DA01-E0B0-FC43-2D19100E2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20239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Targets – Be </a:t>
            </a:r>
            <a:r>
              <a:rPr lang="en-US" sz="4800" b="1" i="1" dirty="0"/>
              <a:t>SMART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7460810-7349-D03B-7B2E-1811AE77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11939"/>
            <a:ext cx="10131425" cy="3649133"/>
          </a:xfrm>
        </p:spPr>
        <p:txBody>
          <a:bodyPr>
            <a:normAutofit/>
          </a:bodyPr>
          <a:lstStyle/>
          <a:p>
            <a:r>
              <a:rPr lang="en-IN" dirty="0">
                <a:effectLst/>
                <a:latin typeface="KohinoorDevanagari" panose="02000000000000000000" pitchFamily="2" charset="77"/>
              </a:rPr>
              <a:t>S – Specific</a:t>
            </a:r>
          </a:p>
          <a:p>
            <a:r>
              <a:rPr lang="en-IN" dirty="0">
                <a:latin typeface="KohinoorDevanagari" panose="02000000000000000000" pitchFamily="2" charset="77"/>
              </a:rPr>
              <a:t>M – Measurable</a:t>
            </a:r>
          </a:p>
          <a:p>
            <a:r>
              <a:rPr lang="en-IN" dirty="0">
                <a:effectLst/>
                <a:latin typeface="KohinoorDevanagari" panose="02000000000000000000" pitchFamily="2" charset="77"/>
              </a:rPr>
              <a:t>A – Attainable</a:t>
            </a:r>
          </a:p>
          <a:p>
            <a:r>
              <a:rPr lang="en-IN" dirty="0">
                <a:latin typeface="KohinoorDevanagari" panose="02000000000000000000" pitchFamily="2" charset="77"/>
              </a:rPr>
              <a:t>R – Realistic</a:t>
            </a:r>
          </a:p>
          <a:p>
            <a:r>
              <a:rPr lang="en-IN" dirty="0">
                <a:effectLst/>
                <a:latin typeface="KohinoorDevanagari" panose="02000000000000000000" pitchFamily="2" charset="77"/>
              </a:rPr>
              <a:t>T – Time bound</a:t>
            </a:r>
          </a:p>
          <a:p>
            <a:endParaRPr lang="en-IN" dirty="0">
              <a:latin typeface="KohinoorDevanagari" panose="02000000000000000000" pitchFamily="2" charset="77"/>
            </a:endParaRPr>
          </a:p>
          <a:p>
            <a:r>
              <a:rPr lang="en-IN" dirty="0">
                <a:effectLst/>
                <a:latin typeface="KohinoorDevanagari" panose="02000000000000000000" pitchFamily="2" charset="77"/>
              </a:rPr>
              <a:t>REVIEW</a:t>
            </a:r>
          </a:p>
          <a:p>
            <a:r>
              <a:rPr lang="en-IN" dirty="0">
                <a:latin typeface="KohinoorDevanagari" panose="02000000000000000000" pitchFamily="2" charset="77"/>
              </a:rPr>
              <a:t>REFIX</a:t>
            </a:r>
            <a:endParaRPr lang="en-IN" dirty="0">
              <a:effectLst/>
              <a:latin typeface="KohinoorDevanagari" panose="02000000000000000000" pitchFamily="2" charset="77"/>
            </a:endParaRPr>
          </a:p>
          <a:p>
            <a:endParaRPr lang="en-IN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67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21D9D-95F8-FFB6-41FB-A0042F077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37" y="1376629"/>
            <a:ext cx="8596668" cy="1320800"/>
          </a:xfrm>
        </p:spPr>
        <p:txBody>
          <a:bodyPr/>
          <a:lstStyle/>
          <a:p>
            <a:r>
              <a:rPr lang="en-US" dirty="0"/>
              <a:t>Sales process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D94934-4EE3-C0D1-8025-2C10D8C46143}"/>
              </a:ext>
            </a:extLst>
          </p:cNvPr>
          <p:cNvSpPr txBox="1">
            <a:spLocks/>
          </p:cNvSpPr>
          <p:nvPr/>
        </p:nvSpPr>
        <p:spPr>
          <a:xfrm>
            <a:off x="779437" y="2367627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Pre approach</a:t>
            </a:r>
            <a:endParaRPr lang="en-US" dirty="0"/>
          </a:p>
          <a:p>
            <a:r>
              <a:rPr lang="en-GB" dirty="0"/>
              <a:t>Approach</a:t>
            </a:r>
            <a:endParaRPr lang="en-US" dirty="0"/>
          </a:p>
          <a:p>
            <a:r>
              <a:rPr lang="en-GB" dirty="0"/>
              <a:t>Presentation</a:t>
            </a:r>
            <a:endParaRPr lang="en-US" dirty="0"/>
          </a:p>
          <a:p>
            <a:r>
              <a:rPr lang="en-GB" dirty="0"/>
              <a:t>Handling objections</a:t>
            </a:r>
            <a:endParaRPr lang="en-US" dirty="0"/>
          </a:p>
          <a:p>
            <a:r>
              <a:rPr lang="en-GB" dirty="0"/>
              <a:t>Closing techniques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544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534DE7C-25CD-2110-5252-4C5B8130C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503" y="1270000"/>
            <a:ext cx="8596668" cy="1320800"/>
          </a:xfrm>
        </p:spPr>
        <p:txBody>
          <a:bodyPr/>
          <a:lstStyle/>
          <a:p>
            <a:r>
              <a:rPr lang="en-US" dirty="0"/>
              <a:t>Pre-approach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133F8-01B3-1467-7157-5817342BF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buFont typeface="Wingdings" pitchFamily="2" charset="2"/>
              <a:buChar char="Ø"/>
            </a:pPr>
            <a:endParaRPr lang="en-IN" sz="1800" dirty="0">
              <a:effectLst/>
              <a:latin typeface="KohinoorDevanagari" panose="02000000000000000000" pitchFamily="2" charset="77"/>
            </a:endParaRPr>
          </a:p>
          <a:p>
            <a:pPr fontAlgn="auto">
              <a:buFont typeface="Wingdings" pitchFamily="2" charset="2"/>
              <a:buChar char="Ø"/>
            </a:pPr>
            <a:endParaRPr lang="en-IN" dirty="0">
              <a:latin typeface="KohinoorDevanagari" panose="02000000000000000000" pitchFamily="2" charset="77"/>
            </a:endParaRPr>
          </a:p>
          <a:p>
            <a:pPr fontAlgn="auto">
              <a:buFont typeface="Wingdings" pitchFamily="2" charset="2"/>
              <a:buChar char="Ø"/>
            </a:pPr>
            <a:endParaRPr lang="en-IN" sz="1800" dirty="0">
              <a:effectLst/>
              <a:latin typeface="KohinoorDevanagari" panose="02000000000000000000" pitchFamily="2" charset="77"/>
            </a:endParaRPr>
          </a:p>
          <a:p>
            <a:pPr fontAlgn="auto">
              <a:buFont typeface="Arial" panose="020B0604020202020204" pitchFamily="34" charset="0"/>
              <a:buChar char="•"/>
            </a:pPr>
            <a:endParaRPr lang="en-IN" sz="1800" dirty="0">
              <a:effectLst/>
              <a:latin typeface="KohinoorDevanagari" panose="02000000000000000000" pitchFamily="2" charset="77"/>
            </a:endParaRPr>
          </a:p>
          <a:p>
            <a:pPr fontAlgn="auto">
              <a:buFont typeface="Arial" panose="020B0604020202020204" pitchFamily="34" charset="0"/>
              <a:buChar char="•"/>
            </a:pPr>
            <a:endParaRPr lang="en-IN" sz="1800" dirty="0">
              <a:effectLst/>
              <a:latin typeface="KohinoorDevanagari" panose="02000000000000000000" pitchFamily="2" charset="77"/>
            </a:endParaRP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882E58C-F456-3ED8-F282-28ECC92D1D60}"/>
              </a:ext>
            </a:extLst>
          </p:cNvPr>
          <p:cNvSpPr txBox="1">
            <a:spLocks/>
          </p:cNvSpPr>
          <p:nvPr/>
        </p:nvSpPr>
        <p:spPr>
          <a:xfrm>
            <a:off x="677334" y="2390778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800" dirty="0">
                <a:effectLst/>
                <a:latin typeface="KohinoorDevanagari" panose="02000000000000000000" pitchFamily="2" charset="77"/>
              </a:rPr>
              <a:t>Enlisting the customers to </a:t>
            </a:r>
            <a:r>
              <a:rPr lang="en-GB" sz="1800" dirty="0">
                <a:effectLst/>
                <a:latin typeface="KohinoorDevanagari" panose="02000000000000000000" pitchFamily="2" charset="77"/>
              </a:rPr>
              <a:t>optimise</a:t>
            </a:r>
            <a:r>
              <a:rPr lang="en-IN" sz="1800" dirty="0">
                <a:effectLst/>
                <a:latin typeface="KohinoorDevanagari" panose="02000000000000000000" pitchFamily="2" charset="77"/>
              </a:rPr>
              <a:t> results based on geographical and potentiality parameters</a:t>
            </a:r>
            <a:endParaRPr lang="en-US" dirty="0"/>
          </a:p>
          <a:p>
            <a:r>
              <a:rPr lang="en-IN" dirty="0">
                <a:latin typeface="KohinoorDevanagari" panose="02000000000000000000" pitchFamily="2" charset="77"/>
              </a:rPr>
              <a:t>Understand the customer needs</a:t>
            </a:r>
            <a:endParaRPr lang="en-US" dirty="0"/>
          </a:p>
          <a:p>
            <a:r>
              <a:rPr lang="en-IN" sz="1800" dirty="0">
                <a:effectLst/>
                <a:latin typeface="KohinoorDevanagari" panose="02000000000000000000" pitchFamily="2" charset="77"/>
              </a:rPr>
              <a:t>Timing the visit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08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882313-1101-1076-3887-2A2A43E03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458021"/>
            <a:ext cx="8596668" cy="1320800"/>
          </a:xfrm>
        </p:spPr>
        <p:txBody>
          <a:bodyPr/>
          <a:lstStyle/>
          <a:p>
            <a:r>
              <a:rPr lang="en-GB" dirty="0"/>
              <a:t>Approach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EA95586-0C06-8953-AA74-60FF0D785800}"/>
              </a:ext>
            </a:extLst>
          </p:cNvPr>
          <p:cNvSpPr txBox="1">
            <a:spLocks/>
          </p:cNvSpPr>
          <p:nvPr/>
        </p:nvSpPr>
        <p:spPr>
          <a:xfrm>
            <a:off x="677334" y="2367627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Introduce yourself</a:t>
            </a:r>
          </a:p>
          <a:p>
            <a:r>
              <a:rPr lang="en-GB" dirty="0"/>
              <a:t>Explain the concept of “Earn while you Learn”</a:t>
            </a:r>
          </a:p>
          <a:p>
            <a:r>
              <a:rPr lang="en-GB" dirty="0"/>
              <a:t>Explain the importance of green products</a:t>
            </a:r>
          </a:p>
          <a:p>
            <a:r>
              <a:rPr lang="en-GB" dirty="0"/>
              <a:t>Explain the background of the manufacturers</a:t>
            </a:r>
          </a:p>
          <a:p>
            <a:pPr>
              <a:buFont typeface="Wingdings" pitchFamily="2" charset="2"/>
              <a:buChar char="Ø"/>
            </a:pPr>
            <a:r>
              <a:rPr lang="en-GB" dirty="0"/>
              <a:t>Excel Industries</a:t>
            </a:r>
          </a:p>
          <a:p>
            <a:pPr>
              <a:buFont typeface="Wingdings" pitchFamily="2" charset="2"/>
              <a:buChar char="Ø"/>
            </a:pPr>
            <a:r>
              <a:rPr lang="en-GB" dirty="0" err="1"/>
              <a:t>Autm</a:t>
            </a:r>
            <a:r>
              <a:rPr lang="en-GB" dirty="0"/>
              <a:t> Solar Roofs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323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6100C1B-959C-A479-577D-05353C2EC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66503"/>
            <a:ext cx="8596668" cy="1320800"/>
          </a:xfrm>
        </p:spPr>
        <p:txBody>
          <a:bodyPr/>
          <a:lstStyle/>
          <a:p>
            <a:r>
              <a:rPr lang="en-US" dirty="0"/>
              <a:t>Presentation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20D886B-5E65-682E-8215-01F2C6CF5E2B}"/>
              </a:ext>
            </a:extLst>
          </p:cNvPr>
          <p:cNvSpPr txBox="1">
            <a:spLocks/>
          </p:cNvSpPr>
          <p:nvPr/>
        </p:nvSpPr>
        <p:spPr>
          <a:xfrm>
            <a:off x="677334" y="261185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>
                <a:latin typeface="KohinoorDevanagari" panose="02000000000000000000" pitchFamily="2" charset="77"/>
              </a:rPr>
              <a:t>Understand the customer requirements and recommend suitable products.</a:t>
            </a:r>
            <a:endParaRPr lang="en-GB" dirty="0"/>
          </a:p>
          <a:p>
            <a:r>
              <a:rPr lang="en-IN" dirty="0">
                <a:latin typeface="KohinoorDevanagari" panose="02000000000000000000" pitchFamily="2" charset="77"/>
              </a:rPr>
              <a:t>Explain the product features.</a:t>
            </a:r>
          </a:p>
          <a:p>
            <a:r>
              <a:rPr lang="en-IN" dirty="0">
                <a:latin typeface="KohinoorDevanagari" panose="02000000000000000000" pitchFamily="2" charset="77"/>
              </a:rPr>
              <a:t>ROI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490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88A7061-90F2-0D16-F69B-44FDE59BE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357745"/>
            <a:ext cx="8596668" cy="1320800"/>
          </a:xfrm>
        </p:spPr>
        <p:txBody>
          <a:bodyPr/>
          <a:lstStyle/>
          <a:p>
            <a:r>
              <a:rPr lang="en-US" dirty="0"/>
              <a:t>Handle objections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8D52E-7960-EEBE-8F1A-0FEF12891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Cost</a:t>
            </a:r>
          </a:p>
          <a:p>
            <a:r>
              <a:rPr lang="en-GB" dirty="0"/>
              <a:t>Payment terms</a:t>
            </a:r>
            <a:endParaRPr lang="en-US" dirty="0"/>
          </a:p>
          <a:p>
            <a:r>
              <a:rPr lang="en-US" dirty="0"/>
              <a:t>Performance</a:t>
            </a:r>
            <a:r>
              <a:rPr lang="en-GB" dirty="0"/>
              <a:t> proof</a:t>
            </a:r>
            <a:endParaRPr lang="en-US" dirty="0"/>
          </a:p>
          <a:p>
            <a:r>
              <a:rPr lang="en-US" dirty="0"/>
              <a:t>Servicing</a:t>
            </a:r>
          </a:p>
          <a:p>
            <a:r>
              <a:rPr lang="en-GB" dirty="0"/>
              <a:t>Operational convenience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047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D127F5A-7893-9BEB-7201-B61E30F42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30667"/>
            <a:ext cx="8596668" cy="1320800"/>
          </a:xfrm>
        </p:spPr>
        <p:txBody>
          <a:bodyPr/>
          <a:lstStyle/>
          <a:p>
            <a:r>
              <a:rPr lang="en-US" dirty="0"/>
              <a:t>Closing techniques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ABE20DB-0A68-7D64-145C-971795E85B86}"/>
              </a:ext>
            </a:extLst>
          </p:cNvPr>
          <p:cNvSpPr txBox="1">
            <a:spLocks/>
          </p:cNvSpPr>
          <p:nvPr/>
        </p:nvSpPr>
        <p:spPr>
          <a:xfrm>
            <a:off x="677334" y="2476454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Understanding the pulse of your customer</a:t>
            </a:r>
          </a:p>
          <a:p>
            <a:r>
              <a:rPr lang="en-GB" dirty="0"/>
              <a:t>Induce competition amongst neighbours</a:t>
            </a:r>
          </a:p>
          <a:p>
            <a:r>
              <a:rPr lang="en-GB" dirty="0"/>
              <a:t>Tailored suggestions </a:t>
            </a:r>
          </a:p>
          <a:p>
            <a:r>
              <a:rPr lang="en-GB" dirty="0"/>
              <a:t>Impress economics of the product</a:t>
            </a:r>
          </a:p>
        </p:txBody>
      </p:sp>
    </p:spTree>
    <p:extLst>
      <p:ext uri="{BB962C8B-B14F-4D97-AF65-F5344CB8AC3E}">
        <p14:creationId xmlns:p14="http://schemas.microsoft.com/office/powerpoint/2010/main" val="4210325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7766E03-347B-A917-D7A8-BA5CC8F72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06225"/>
            <a:ext cx="8596668" cy="1320800"/>
          </a:xfrm>
        </p:spPr>
        <p:txBody>
          <a:bodyPr>
            <a:normAutofit/>
          </a:bodyPr>
          <a:lstStyle/>
          <a:p>
            <a:r>
              <a:rPr lang="en-IN" dirty="0"/>
              <a:t>Follow up</a:t>
            </a:r>
            <a:endParaRPr lang="en-IN" dirty="0">
              <a:effectLst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702082-25B8-E87C-34EB-1F84CA93D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292636"/>
            <a:ext cx="8596668" cy="3880773"/>
          </a:xfrm>
        </p:spPr>
        <p:txBody>
          <a:bodyPr/>
          <a:lstStyle/>
          <a:p>
            <a:r>
              <a:rPr lang="en-GB" dirty="0"/>
              <a:t>Customer seldom places an order in the first instance.</a:t>
            </a:r>
          </a:p>
          <a:p>
            <a:r>
              <a:rPr lang="en-GB" dirty="0"/>
              <a:t>Follow up discretely.</a:t>
            </a:r>
          </a:p>
          <a:p>
            <a:r>
              <a:rPr lang="en-GB" dirty="0"/>
              <a:t>Keep the customer informed about the buyers in their neighbourhood.</a:t>
            </a:r>
          </a:p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94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575D3-C3ED-C5A1-CEB4-57007EEFD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345870"/>
            <a:ext cx="8596668" cy="1320800"/>
          </a:xfrm>
        </p:spPr>
        <p:txBody>
          <a:bodyPr/>
          <a:lstStyle/>
          <a:p>
            <a:r>
              <a:rPr lang="en-US" dirty="0"/>
              <a:t>Conclusion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8484B-3B8C-0AB3-FD46-29A64B5A0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Benefits of a successful sales campaign</a:t>
            </a:r>
          </a:p>
          <a:p>
            <a:pPr>
              <a:buFont typeface="+mj-lt"/>
              <a:buAutoNum type="arabicPeriod"/>
            </a:pPr>
            <a:r>
              <a:rPr lang="en-GB" dirty="0"/>
              <a:t>Self confidence </a:t>
            </a:r>
          </a:p>
          <a:p>
            <a:pPr>
              <a:buFont typeface="+mj-lt"/>
              <a:buAutoNum type="arabicPeriod"/>
            </a:pPr>
            <a:r>
              <a:rPr lang="en-GB" dirty="0"/>
              <a:t>Teamwork</a:t>
            </a:r>
          </a:p>
          <a:p>
            <a:pPr>
              <a:buFont typeface="+mj-lt"/>
              <a:buAutoNum type="arabicPeriod"/>
            </a:pPr>
            <a:r>
              <a:rPr lang="en-GB" dirty="0"/>
              <a:t>Understand the society</a:t>
            </a:r>
          </a:p>
          <a:p>
            <a:pPr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193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8D93C64-1038-4908-B64B-5C3FCF75B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9" y="4473227"/>
            <a:ext cx="8288032" cy="1096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800" dirty="0"/>
              <a:t>Let’s get going…</a:t>
            </a:r>
            <a:endParaRPr lang="en-US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BD7AA7-98B8-DC2D-C45C-E3E21B073C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506" r="-1" b="12436"/>
          <a:stretch/>
        </p:blipFill>
        <p:spPr>
          <a:xfrm>
            <a:off x="985968" y="609600"/>
            <a:ext cx="8288033" cy="363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6299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</TotalTime>
  <Words>355</Words>
  <Application>Microsoft Macintosh PowerPoint</Application>
  <PresentationFormat>Widescreen</PresentationFormat>
  <Paragraphs>91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Apple Braille</vt:lpstr>
      <vt:lpstr>Arial</vt:lpstr>
      <vt:lpstr>Calibri</vt:lpstr>
      <vt:lpstr>KohinoorDevanagari</vt:lpstr>
      <vt:lpstr>Trebuchet MS</vt:lpstr>
      <vt:lpstr>Wingdings</vt:lpstr>
      <vt:lpstr>Wingdings 3</vt:lpstr>
      <vt:lpstr>Facet</vt:lpstr>
      <vt:lpstr>Training manual </vt:lpstr>
      <vt:lpstr>Introduction </vt:lpstr>
      <vt:lpstr>PowerPoint Presentation</vt:lpstr>
      <vt:lpstr>Characteristics of a successful salesman</vt:lpstr>
      <vt:lpstr>Know your product</vt:lpstr>
      <vt:lpstr>Know your customer</vt:lpstr>
      <vt:lpstr>Know your competitors</vt:lpstr>
      <vt:lpstr>Targets – Be SMART</vt:lpstr>
      <vt:lpstr>Sales process</vt:lpstr>
      <vt:lpstr>Pre-approach</vt:lpstr>
      <vt:lpstr>Approach</vt:lpstr>
      <vt:lpstr>Presentation </vt:lpstr>
      <vt:lpstr>Handle objections</vt:lpstr>
      <vt:lpstr>Closing techniques</vt:lpstr>
      <vt:lpstr>Follow up</vt:lpstr>
      <vt:lpstr>Conclusion </vt:lpstr>
      <vt:lpstr>Let’s get going…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Earn while you Learn </dc:title>
  <dc:creator>POORNA  P - 200404001</dc:creator>
  <cp:lastModifiedBy>POORNA  P - 200404001</cp:lastModifiedBy>
  <cp:revision>4</cp:revision>
  <dcterms:created xsi:type="dcterms:W3CDTF">2024-11-05T02:33:18Z</dcterms:created>
  <dcterms:modified xsi:type="dcterms:W3CDTF">2024-11-07T16:59:48Z</dcterms:modified>
</cp:coreProperties>
</file>